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sldIdLst>
    <p:sldId id="256" r:id="rId5"/>
    <p:sldId id="257" r:id="rId6"/>
    <p:sldId id="266" r:id="rId7"/>
    <p:sldId id="258" r:id="rId8"/>
    <p:sldId id="259" r:id="rId9"/>
    <p:sldId id="260" r:id="rId10"/>
    <p:sldId id="269" r:id="rId11"/>
    <p:sldId id="261" r:id="rId12"/>
    <p:sldId id="268" r:id="rId13"/>
    <p:sldId id="262" r:id="rId14"/>
    <p:sldId id="267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AE4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1AC94-CFE3-48CA-A7D5-DDCCD6903B33}" v="45" dt="2022-10-09T15:38:42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0931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0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4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87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5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5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9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550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6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1D50001-2E31-47C3-98C7-79270CFFA3F8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FC33519-1DF4-4DC6-B813-B264BEF55B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09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33A32-5EF7-99BF-5E48-6432CC3C9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고 퀄리티 게임 영상 녹화 기술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E5CAD9A3-7F8B-F0F7-5C44-93BA27490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윤태웅</a:t>
            </a:r>
          </a:p>
        </p:txBody>
      </p:sp>
    </p:spTree>
    <p:extLst>
      <p:ext uri="{BB962C8B-B14F-4D97-AF65-F5344CB8AC3E}">
        <p14:creationId xmlns:p14="http://schemas.microsoft.com/office/powerpoint/2010/main" val="27289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56CC8-BCA0-D36C-14AB-451283F6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현재까지의 진척상황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EF5C9-3841-2DEE-2B81-260ABE301AA7}"/>
              </a:ext>
            </a:extLst>
          </p:cNvPr>
          <p:cNvSpPr txBox="1"/>
          <p:nvPr/>
        </p:nvSpPr>
        <p:spPr>
          <a:xfrm>
            <a:off x="1453055" y="1412985"/>
            <a:ext cx="652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진척</a:t>
            </a:r>
            <a:r>
              <a:rPr lang="en-US" altLang="ko-KR" dirty="0"/>
              <a:t>3. </a:t>
            </a:r>
            <a:r>
              <a:rPr lang="ko-KR" altLang="en-US" sz="1800" b="0" dirty="0"/>
              <a:t>재 </a:t>
            </a:r>
            <a:r>
              <a:rPr lang="ko-KR" altLang="en-US" sz="1800" b="0" dirty="0" err="1"/>
              <a:t>렌더링되는</a:t>
            </a:r>
            <a:r>
              <a:rPr lang="ko-KR" altLang="en-US" sz="1800" b="0" dirty="0"/>
              <a:t> 프레임들을 동영상 포맷으로 </a:t>
            </a:r>
            <a:r>
              <a:rPr lang="en-US" altLang="ko-KR" sz="1800" b="0" dirty="0"/>
              <a:t>Encoding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E31B0-C4DA-AA5A-451B-8A9F0616DF36}"/>
              </a:ext>
            </a:extLst>
          </p:cNvPr>
          <p:cNvSpPr txBox="1"/>
          <p:nvPr/>
        </p:nvSpPr>
        <p:spPr>
          <a:xfrm>
            <a:off x="1140524" y="5459921"/>
            <a:ext cx="1026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언리얼</a:t>
            </a:r>
            <a:r>
              <a:rPr lang="ko-KR" altLang="en-US" dirty="0"/>
              <a:t> 엔진의 </a:t>
            </a:r>
            <a:r>
              <a:rPr lang="en-US" altLang="ko-KR" dirty="0" err="1"/>
              <a:t>GamePlayMediaEncoder</a:t>
            </a:r>
            <a:r>
              <a:rPr lang="ko-KR" altLang="en-US" dirty="0"/>
              <a:t>코드를 활용해서 </a:t>
            </a:r>
            <a:r>
              <a:rPr lang="en-US" altLang="ko-KR" dirty="0"/>
              <a:t>.replay</a:t>
            </a:r>
            <a:r>
              <a:rPr lang="ko-KR" altLang="en-US" dirty="0"/>
              <a:t>파일에 의해 다시 </a:t>
            </a:r>
            <a:r>
              <a:rPr lang="ko-KR" altLang="en-US" dirty="0" err="1"/>
              <a:t>렌더링되는</a:t>
            </a:r>
            <a:r>
              <a:rPr lang="ko-KR" altLang="en-US" dirty="0"/>
              <a:t> 프레임들을 그래픽카드 </a:t>
            </a:r>
            <a:r>
              <a:rPr lang="en-US" altLang="ko-KR" dirty="0"/>
              <a:t>Hardware</a:t>
            </a:r>
            <a:r>
              <a:rPr lang="ko-KR" altLang="en-US" dirty="0"/>
              <a:t>를 이용해서</a:t>
            </a:r>
            <a:r>
              <a:rPr lang="en-US" altLang="ko-KR" dirty="0"/>
              <a:t> .mp4</a:t>
            </a:r>
            <a:r>
              <a:rPr lang="ko-KR" altLang="en-US" dirty="0"/>
              <a:t>파일로 </a:t>
            </a:r>
            <a:r>
              <a:rPr lang="en-US" altLang="ko-KR" dirty="0"/>
              <a:t>Encoding</a:t>
            </a:r>
            <a:r>
              <a:rPr lang="ko-KR" altLang="en-US" dirty="0"/>
              <a:t>하는 기능 구현 완료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54CE4F-6329-FE4A-9561-AE84516D8C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280" y="2242494"/>
            <a:ext cx="3958944" cy="23730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2C622A-A0D6-01F5-315D-7C431C998D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773" y="2071044"/>
            <a:ext cx="4182488" cy="261525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36E09BC-F65B-393C-9DEA-19385365287E}"/>
              </a:ext>
            </a:extLst>
          </p:cNvPr>
          <p:cNvSpPr/>
          <p:nvPr/>
        </p:nvSpPr>
        <p:spPr>
          <a:xfrm>
            <a:off x="5990897" y="2890345"/>
            <a:ext cx="840827" cy="861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68E7B-258E-D635-5D69-BAB8318918DD}"/>
              </a:ext>
            </a:extLst>
          </p:cNvPr>
          <p:cNvSpPr txBox="1"/>
          <p:nvPr/>
        </p:nvSpPr>
        <p:spPr>
          <a:xfrm>
            <a:off x="6988987" y="4790362"/>
            <a:ext cx="510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 렌더링한 결과동영상</a:t>
            </a:r>
            <a:r>
              <a:rPr lang="en-US" altLang="ko-KR" dirty="0"/>
              <a:t>(.mp4)</a:t>
            </a:r>
            <a:r>
              <a:rPr lang="ko-KR" altLang="en-US" dirty="0"/>
              <a:t> 저장 디렉토리</a:t>
            </a:r>
          </a:p>
        </p:txBody>
      </p:sp>
    </p:spTree>
    <p:extLst>
      <p:ext uri="{BB962C8B-B14F-4D97-AF65-F5344CB8AC3E}">
        <p14:creationId xmlns:p14="http://schemas.microsoft.com/office/powerpoint/2010/main" val="71090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54869C3-8006-9C04-A253-E01AF4AD734D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현재까지의 진척상황</a:t>
            </a:r>
            <a:r>
              <a:rPr lang="en-US" altLang="ko-KR" dirty="0"/>
              <a:t>(</a:t>
            </a:r>
            <a:r>
              <a:rPr lang="ko-KR" altLang="en-US" dirty="0"/>
              <a:t>동영상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FFA92-4797-5560-CE6C-5BFC86A0A4A7}"/>
              </a:ext>
            </a:extLst>
          </p:cNvPr>
          <p:cNvSpPr txBox="1"/>
          <p:nvPr/>
        </p:nvSpPr>
        <p:spPr>
          <a:xfrm>
            <a:off x="8676291" y="2499237"/>
            <a:ext cx="32476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UI</a:t>
            </a:r>
            <a:r>
              <a:rPr lang="ko-KR" altLang="en-US" dirty="0"/>
              <a:t>에서 리플레이를 </a:t>
            </a:r>
            <a:r>
              <a:rPr lang="ko-KR" altLang="en-US" dirty="0" err="1"/>
              <a:t>선택시</a:t>
            </a:r>
            <a:r>
              <a:rPr lang="ko-KR" altLang="en-US" dirty="0"/>
              <a:t> 리플레이 재 렌더링과 동시에 하드웨어 </a:t>
            </a:r>
            <a:r>
              <a:rPr lang="en-US" altLang="ko-KR" dirty="0"/>
              <a:t>Encoder</a:t>
            </a:r>
            <a:r>
              <a:rPr lang="ko-KR" altLang="en-US" dirty="0"/>
              <a:t>를 이용한 동영상 </a:t>
            </a:r>
            <a:r>
              <a:rPr lang="en-US" altLang="ko-KR" dirty="0"/>
              <a:t>Encoding</a:t>
            </a:r>
            <a:r>
              <a:rPr lang="ko-KR" altLang="en-US" dirty="0"/>
              <a:t>이 진행되는 데모 동영상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결과물로 </a:t>
            </a:r>
            <a:r>
              <a:rPr lang="en-US" altLang="ko-KR" dirty="0"/>
              <a:t>MidtermPresentation.mp4 </a:t>
            </a:r>
            <a:r>
              <a:rPr lang="ko-KR" altLang="en-US" dirty="0"/>
              <a:t>동영상이 생성되는 것을 확인할 수 있습니다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RecordingToMP4">
            <a:hlinkClick r:id="" action="ppaction://media"/>
            <a:extLst>
              <a:ext uri="{FF2B5EF4-FFF2-40B4-BE49-F238E27FC236}">
                <a16:creationId xmlns:a16="http://schemas.microsoft.com/office/drawing/2014/main" id="{6081809F-9621-EA3C-6EA3-C5A927B854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9390" y="1655456"/>
            <a:ext cx="6292263" cy="49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7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8F032-99CA-248E-D308-635802CE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기말발표까지 할 것</a:t>
            </a:r>
            <a:r>
              <a:rPr lang="en-US" altLang="ko-KR" dirty="0"/>
              <a:t>1(</a:t>
            </a:r>
            <a:r>
              <a:rPr lang="ko-KR" altLang="en-US" dirty="0"/>
              <a:t>구현 보완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1E77EC-352D-B35B-5C03-ACDC7B9EEB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15" y="2285999"/>
            <a:ext cx="4158762" cy="277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BA17C-CD23-1DC5-1C77-6ADCC04095E3}"/>
              </a:ext>
            </a:extLst>
          </p:cNvPr>
          <p:cNvSpPr txBox="1"/>
          <p:nvPr/>
        </p:nvSpPr>
        <p:spPr>
          <a:xfrm>
            <a:off x="5603628" y="2285999"/>
            <a:ext cx="5908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Replay</a:t>
            </a:r>
            <a:r>
              <a:rPr lang="ko-KR" altLang="en-US" dirty="0" err="1"/>
              <a:t>재생시</a:t>
            </a:r>
            <a:r>
              <a:rPr lang="ko-KR" altLang="en-US" dirty="0"/>
              <a:t> 플레이했던 카메라 조작 입력이 반영되지 않는 문제 해결예정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GamePlayMediaEncoder</a:t>
            </a:r>
            <a:r>
              <a:rPr lang="ko-KR" altLang="en-US" dirty="0"/>
              <a:t>가 특정 </a:t>
            </a:r>
            <a:r>
              <a:rPr lang="en-US" altLang="ko-KR" dirty="0"/>
              <a:t>bitrate</a:t>
            </a:r>
            <a:r>
              <a:rPr lang="ko-KR" altLang="en-US" dirty="0"/>
              <a:t>이상으로 </a:t>
            </a:r>
            <a:r>
              <a:rPr lang="en-US" altLang="ko-KR" dirty="0"/>
              <a:t>encoding</a:t>
            </a:r>
            <a:r>
              <a:rPr lang="ko-KR" altLang="en-US" dirty="0"/>
              <a:t>이 안되는 문제 해결예정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저프레임의</a:t>
            </a:r>
            <a:r>
              <a:rPr lang="ko-KR" altLang="en-US" dirty="0"/>
              <a:t> </a:t>
            </a:r>
            <a:r>
              <a:rPr lang="ko-KR" altLang="en-US" dirty="0" err="1"/>
              <a:t>재렌더링과정을</a:t>
            </a:r>
            <a:r>
              <a:rPr lang="ko-KR" altLang="en-US" dirty="0"/>
              <a:t> 고프레임의 </a:t>
            </a:r>
            <a:r>
              <a:rPr lang="en-US" altLang="ko-KR" dirty="0"/>
              <a:t>.mp4</a:t>
            </a:r>
            <a:r>
              <a:rPr lang="ko-KR" altLang="en-US" dirty="0"/>
              <a:t>동영상 파일로 </a:t>
            </a:r>
            <a:r>
              <a:rPr lang="en-US" altLang="ko-KR" dirty="0"/>
              <a:t>encoding</a:t>
            </a:r>
            <a:r>
              <a:rPr lang="ko-KR" altLang="en-US" dirty="0"/>
              <a:t>하도록 구현 보완 예정</a:t>
            </a:r>
            <a:r>
              <a:rPr lang="en-US" altLang="ko-KR" dirty="0"/>
              <a:t>(</a:t>
            </a:r>
            <a:r>
              <a:rPr lang="ko-KR" altLang="en-US" dirty="0"/>
              <a:t>재 </a:t>
            </a:r>
            <a:r>
              <a:rPr lang="ko-KR" altLang="en-US" dirty="0" err="1"/>
              <a:t>렌더링과정에서는</a:t>
            </a:r>
            <a:r>
              <a:rPr lang="ko-KR" altLang="en-US" dirty="0"/>
              <a:t> 엔진의 </a:t>
            </a:r>
            <a:r>
              <a:rPr lang="en-US" altLang="ko-KR" dirty="0"/>
              <a:t>delta time</a:t>
            </a:r>
            <a:r>
              <a:rPr lang="ko-KR" altLang="en-US" dirty="0"/>
              <a:t>을 </a:t>
            </a:r>
            <a:r>
              <a:rPr lang="ko-KR" altLang="en-US" dirty="0" err="1"/>
              <a:t>특정값으로</a:t>
            </a:r>
            <a:r>
              <a:rPr lang="ko-KR" altLang="en-US" dirty="0"/>
              <a:t> 고정시키고 </a:t>
            </a:r>
            <a:r>
              <a:rPr lang="en-US" altLang="ko-KR" dirty="0"/>
              <a:t>encoding</a:t>
            </a:r>
            <a:r>
              <a:rPr lang="ko-KR" altLang="en-US" dirty="0"/>
              <a:t>하는 방식으로 구현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75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8F032-99CA-248E-D308-635802CE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기말발표까지 할 것</a:t>
            </a:r>
            <a:r>
              <a:rPr lang="en-US" altLang="ko-KR" dirty="0"/>
              <a:t>2(</a:t>
            </a:r>
            <a:r>
              <a:rPr lang="ko-KR" altLang="en-US" dirty="0"/>
              <a:t>추가 개발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FE638-EEFB-0CE4-8583-9FBBAF2E50C1}"/>
              </a:ext>
            </a:extLst>
          </p:cNvPr>
          <p:cNvSpPr txBox="1"/>
          <p:nvPr/>
        </p:nvSpPr>
        <p:spPr>
          <a:xfrm>
            <a:off x="1049214" y="1617785"/>
            <a:ext cx="1077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발표에서 교수님의 피드백</a:t>
            </a:r>
            <a:r>
              <a:rPr lang="en-US" altLang="ko-KR" dirty="0"/>
              <a:t>: </a:t>
            </a:r>
            <a:r>
              <a:rPr lang="ko-KR" altLang="en-US" dirty="0"/>
              <a:t>기술이 </a:t>
            </a:r>
            <a:r>
              <a:rPr lang="en-US" altLang="ko-KR" dirty="0"/>
              <a:t>Challenging</a:t>
            </a:r>
            <a:r>
              <a:rPr lang="ko-KR" altLang="en-US" dirty="0"/>
              <a:t>하다는 걸 보여줄 수 있으면 좋을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7AB09-DC99-EB00-1597-1CD98CE7529A}"/>
              </a:ext>
            </a:extLst>
          </p:cNvPr>
          <p:cNvSpPr txBox="1"/>
          <p:nvPr/>
        </p:nvSpPr>
        <p:spPr>
          <a:xfrm>
            <a:off x="1049214" y="2318129"/>
            <a:ext cx="10773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피드백 대응</a:t>
            </a:r>
            <a:r>
              <a:rPr lang="en-US" altLang="ko-KR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Step2</a:t>
            </a:r>
            <a:r>
              <a:rPr lang="ko-KR" altLang="en-US" dirty="0"/>
              <a:t>인 </a:t>
            </a:r>
            <a:r>
              <a:rPr lang="ko-KR" altLang="en-US" dirty="0" err="1"/>
              <a:t>고퀄리티</a:t>
            </a:r>
            <a:r>
              <a:rPr lang="ko-KR" altLang="en-US" dirty="0"/>
              <a:t> 렌더링 알고리즘 적용 부분에 </a:t>
            </a:r>
            <a:r>
              <a:rPr lang="ko-KR" altLang="en-US" dirty="0" err="1"/>
              <a:t>언리얼에</a:t>
            </a:r>
            <a:r>
              <a:rPr lang="ko-KR" altLang="en-US" dirty="0"/>
              <a:t> 구현되지 않은 </a:t>
            </a:r>
            <a:r>
              <a:rPr lang="en-US" altLang="ko-KR" dirty="0"/>
              <a:t>Non-Photorealistic</a:t>
            </a:r>
            <a:r>
              <a:rPr lang="ko-KR" altLang="en-US" dirty="0"/>
              <a:t>한 렌더링 알고리즘을 찾아서 추가로 적용시킨다면 좋을 것 같다는 아이디어가 떠올랐습니다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실제게임은 평범한 그래픽으로 플레이하지만</a:t>
            </a:r>
            <a:r>
              <a:rPr lang="en-US" altLang="ko-KR" dirty="0"/>
              <a:t>, </a:t>
            </a:r>
            <a:r>
              <a:rPr lang="ko-KR" altLang="en-US" dirty="0"/>
              <a:t>리플레이를 저장할 때는 </a:t>
            </a:r>
            <a:r>
              <a:rPr lang="en-US" altLang="ko-KR" dirty="0"/>
              <a:t>Non-Photorealistic</a:t>
            </a:r>
            <a:r>
              <a:rPr lang="ko-KR" altLang="en-US" dirty="0"/>
              <a:t>한 그래픽으로 저장하는 방식입니다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NPR(Non-Photorealistic Rendering)</a:t>
            </a:r>
            <a:r>
              <a:rPr lang="ko-KR" altLang="en-US" dirty="0"/>
              <a:t>키워드로 논문들을 찾아보고 교수님과 미팅후에 </a:t>
            </a:r>
            <a:r>
              <a:rPr lang="en-US" altLang="ko-KR" dirty="0"/>
              <a:t>UE</a:t>
            </a:r>
            <a:r>
              <a:rPr lang="ko-KR" altLang="en-US" dirty="0"/>
              <a:t>에 구현해보는 방향으로 진행해보겠습니다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하늘, 실외, 보트, 물이(가) 표시된 사진&#10;&#10;자동 생성된 설명">
            <a:extLst>
              <a:ext uri="{FF2B5EF4-FFF2-40B4-BE49-F238E27FC236}">
                <a16:creationId xmlns:a16="http://schemas.microsoft.com/office/drawing/2014/main" id="{7019EE89-463C-7A43-A349-A2D3E2A5B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8968" y="4231303"/>
            <a:ext cx="3940045" cy="26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8F032-99CA-248E-D308-635802CE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63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BDBF7-052A-D8FF-6488-14FA6A59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목적</a:t>
            </a:r>
          </a:p>
        </p:txBody>
      </p:sp>
      <p:pic>
        <p:nvPicPr>
          <p:cNvPr id="5" name="그림 4" descr="수영, 수상스포츠, 대양저이(가) 표시된 사진&#10;&#10;자동 생성된 설명">
            <a:extLst>
              <a:ext uri="{FF2B5EF4-FFF2-40B4-BE49-F238E27FC236}">
                <a16:creationId xmlns:a16="http://schemas.microsoft.com/office/drawing/2014/main" id="{BE74847F-3842-1C9A-CA0B-F23E22DBCF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171700"/>
            <a:ext cx="5027292" cy="2827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8D9E9A-66C6-342A-5142-0565A62C1391}"/>
              </a:ext>
            </a:extLst>
          </p:cNvPr>
          <p:cNvSpPr txBox="1"/>
          <p:nvPr/>
        </p:nvSpPr>
        <p:spPr>
          <a:xfrm>
            <a:off x="6832130" y="2095257"/>
            <a:ext cx="4826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고 품질의 렌더링 결과물을 얻을 수 있는 알고리즘들은 이미 충분히 존재합니다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대표적인 예시로 </a:t>
            </a:r>
            <a:r>
              <a:rPr lang="en-US" altLang="ko-KR" dirty="0"/>
              <a:t>Monte Carlo</a:t>
            </a:r>
            <a:r>
              <a:rPr lang="ko-KR" altLang="en-US" dirty="0"/>
              <a:t>적분을 이용한 </a:t>
            </a:r>
            <a:r>
              <a:rPr lang="en-US" altLang="ko-KR" dirty="0"/>
              <a:t>Path Tracing</a:t>
            </a:r>
            <a:r>
              <a:rPr lang="ko-KR" altLang="en-US" dirty="0"/>
              <a:t>방식이 있습니다</a:t>
            </a:r>
            <a:r>
              <a:rPr lang="en-US" altLang="ko-KR" dirty="0"/>
              <a:t>. </a:t>
            </a:r>
            <a:r>
              <a:rPr lang="ko-KR" altLang="en-US" dirty="0"/>
              <a:t>이런 방식들은 영화산업에서 활발히 사용되고 있습니다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게임은 </a:t>
            </a:r>
            <a:r>
              <a:rPr lang="en-US" altLang="ko-KR" dirty="0"/>
              <a:t>Real Time</a:t>
            </a:r>
            <a:r>
              <a:rPr lang="ko-KR" altLang="en-US" dirty="0"/>
              <a:t>에 프레임을 </a:t>
            </a:r>
            <a:r>
              <a:rPr lang="ko-KR" altLang="en-US" dirty="0" err="1"/>
              <a:t>렌더링해야하기</a:t>
            </a:r>
            <a:r>
              <a:rPr lang="ko-KR" altLang="en-US" dirty="0"/>
              <a:t> 때문에 </a:t>
            </a:r>
            <a:r>
              <a:rPr lang="en-US" altLang="ko-KR" dirty="0"/>
              <a:t>Path Tracing</a:t>
            </a:r>
            <a:r>
              <a:rPr lang="ko-KR" altLang="en-US" dirty="0"/>
              <a:t>같은 </a:t>
            </a:r>
            <a:r>
              <a:rPr lang="ko-KR" altLang="en-US" dirty="0" err="1"/>
              <a:t>계산복잡도가</a:t>
            </a:r>
            <a:r>
              <a:rPr lang="ko-KR" altLang="en-US" dirty="0"/>
              <a:t> 높은 알고리즘을 사용하지 못하고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246C9-E7D1-2A5D-CA07-C3500065BA02}"/>
              </a:ext>
            </a:extLst>
          </p:cNvPr>
          <p:cNvSpPr txBox="1"/>
          <p:nvPr/>
        </p:nvSpPr>
        <p:spPr>
          <a:xfrm>
            <a:off x="1345818" y="5150661"/>
            <a:ext cx="482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가디언즈 오브 갤럭시 </a:t>
            </a:r>
            <a:r>
              <a:rPr lang="en-US" altLang="ko-KR" dirty="0"/>
              <a:t>2 </a:t>
            </a:r>
            <a:r>
              <a:rPr lang="ko-KR" altLang="en-US" dirty="0"/>
              <a:t>영화의 </a:t>
            </a:r>
            <a:r>
              <a:rPr lang="ko-KR" altLang="en-US" dirty="0" err="1"/>
              <a:t>한장면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13522-56F0-A3D4-2FDA-668C2ACDE1D0}"/>
              </a:ext>
            </a:extLst>
          </p:cNvPr>
          <p:cNvSpPr txBox="1"/>
          <p:nvPr/>
        </p:nvSpPr>
        <p:spPr>
          <a:xfrm>
            <a:off x="6832130" y="5130147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프로젝트 목적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게임에서 </a:t>
            </a:r>
            <a:r>
              <a:rPr lang="ko-KR" altLang="en-US" dirty="0" err="1">
                <a:solidFill>
                  <a:srgbClr val="FF0000"/>
                </a:solidFill>
              </a:rPr>
              <a:t>계산복잡도가</a:t>
            </a:r>
            <a:r>
              <a:rPr lang="ko-KR" altLang="en-US" dirty="0">
                <a:solidFill>
                  <a:srgbClr val="FF0000"/>
                </a:solidFill>
              </a:rPr>
              <a:t> 높은 렌더링 알고리즘을 적용하는 방식의 제시</a:t>
            </a:r>
          </a:p>
        </p:txBody>
      </p:sp>
    </p:spTree>
    <p:extLst>
      <p:ext uri="{BB962C8B-B14F-4D97-AF65-F5344CB8AC3E}">
        <p14:creationId xmlns:p14="http://schemas.microsoft.com/office/powerpoint/2010/main" val="404620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37E2A-F10D-68A5-F108-55D27996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고 퀄리티 게임영상 녹화기술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6D8DE-6112-C873-1954-9B16F799A2A8}"/>
              </a:ext>
            </a:extLst>
          </p:cNvPr>
          <p:cNvSpPr txBox="1"/>
          <p:nvPr/>
        </p:nvSpPr>
        <p:spPr>
          <a:xfrm>
            <a:off x="1371600" y="4396577"/>
            <a:ext cx="4411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기존의 게임영상 녹화방식</a:t>
            </a:r>
            <a:r>
              <a:rPr lang="en-US" altLang="ko-KR" dirty="0"/>
              <a:t>: OBS Studio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/>
              <a:t>같은 </a:t>
            </a:r>
            <a:r>
              <a:rPr lang="ko-KR" altLang="en-US" dirty="0" err="1"/>
              <a:t>외부툴을</a:t>
            </a:r>
            <a:r>
              <a:rPr lang="ko-KR" altLang="en-US" dirty="0"/>
              <a:t> 이용해 인 게임 화면을 그대로 동영상 파일화 하는 방식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0AB2CB-D7B5-E0F6-82AF-1741DAC490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616706"/>
            <a:ext cx="4334039" cy="26004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35077A-1420-F3DC-B1E6-3BC050D9EEC0}"/>
              </a:ext>
            </a:extLst>
          </p:cNvPr>
          <p:cNvSpPr/>
          <p:nvPr/>
        </p:nvSpPr>
        <p:spPr>
          <a:xfrm>
            <a:off x="2097864" y="1717399"/>
            <a:ext cx="2857882" cy="18752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CFBE0E-73B5-5A86-6957-4A35F4EC1393}"/>
              </a:ext>
            </a:extLst>
          </p:cNvPr>
          <p:cNvSpPr/>
          <p:nvPr/>
        </p:nvSpPr>
        <p:spPr>
          <a:xfrm>
            <a:off x="2452790" y="1922165"/>
            <a:ext cx="482010" cy="522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0DB6895-F128-DCBD-64B9-4B3B8AF05C18}"/>
              </a:ext>
            </a:extLst>
          </p:cNvPr>
          <p:cNvCxnSpPr>
            <a:cxnSpLocks/>
          </p:cNvCxnSpPr>
          <p:nvPr/>
        </p:nvCxnSpPr>
        <p:spPr>
          <a:xfrm flipV="1">
            <a:off x="2693795" y="2639967"/>
            <a:ext cx="346207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4BA4A70-8194-4A27-3B1C-C584B32A1F15}"/>
              </a:ext>
            </a:extLst>
          </p:cNvPr>
          <p:cNvCxnSpPr>
            <a:cxnSpLocks/>
          </p:cNvCxnSpPr>
          <p:nvPr/>
        </p:nvCxnSpPr>
        <p:spPr>
          <a:xfrm flipV="1">
            <a:off x="2718779" y="2444932"/>
            <a:ext cx="0" cy="7372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DB0E933-43E5-CE4F-A2C7-50BB93F55C9B}"/>
              </a:ext>
            </a:extLst>
          </p:cNvPr>
          <p:cNvCxnSpPr>
            <a:cxnSpLocks/>
          </p:cNvCxnSpPr>
          <p:nvPr/>
        </p:nvCxnSpPr>
        <p:spPr>
          <a:xfrm flipH="1" flipV="1">
            <a:off x="2378363" y="2639967"/>
            <a:ext cx="283535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FB9EEB-51BC-B855-7D56-F2E374F1476A}"/>
              </a:ext>
            </a:extLst>
          </p:cNvPr>
          <p:cNvCxnSpPr>
            <a:cxnSpLocks/>
          </p:cNvCxnSpPr>
          <p:nvPr/>
        </p:nvCxnSpPr>
        <p:spPr>
          <a:xfrm flipV="1">
            <a:off x="2383592" y="3192868"/>
            <a:ext cx="346207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F217FF-698E-28EA-ACAF-2068837B1FEF}"/>
              </a:ext>
            </a:extLst>
          </p:cNvPr>
          <p:cNvCxnSpPr>
            <a:cxnSpLocks/>
          </p:cNvCxnSpPr>
          <p:nvPr/>
        </p:nvCxnSpPr>
        <p:spPr>
          <a:xfrm flipH="1" flipV="1">
            <a:off x="2654722" y="3190677"/>
            <a:ext cx="220388" cy="184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90DBFC-3BCE-91E2-1E7D-FBC77AF3713A}"/>
              </a:ext>
            </a:extLst>
          </p:cNvPr>
          <p:cNvCxnSpPr>
            <a:cxnSpLocks/>
          </p:cNvCxnSpPr>
          <p:nvPr/>
        </p:nvCxnSpPr>
        <p:spPr>
          <a:xfrm flipV="1">
            <a:off x="2984769" y="1998416"/>
            <a:ext cx="243075" cy="9142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래픽 16" descr="토끼">
            <a:extLst>
              <a:ext uri="{FF2B5EF4-FFF2-40B4-BE49-F238E27FC236}">
                <a16:creationId xmlns:a16="http://schemas.microsoft.com/office/drawing/2014/main" id="{FAFEE65B-630D-639D-252F-F2D69695DB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9044" y="1969869"/>
            <a:ext cx="1736177" cy="17361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34551C-801D-9C36-4CA2-5E340D063A3E}"/>
              </a:ext>
            </a:extLst>
          </p:cNvPr>
          <p:cNvSpPr txBox="1"/>
          <p:nvPr/>
        </p:nvSpPr>
        <p:spPr>
          <a:xfrm>
            <a:off x="6733457" y="4432339"/>
            <a:ext cx="4411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개발하고자 영상 녹화 방식</a:t>
            </a:r>
            <a:r>
              <a:rPr lang="en-US" altLang="ko-KR" dirty="0"/>
              <a:t>: </a:t>
            </a:r>
            <a:r>
              <a:rPr lang="ko-KR" altLang="en-US" dirty="0"/>
              <a:t>특정 구간의 </a:t>
            </a:r>
            <a:r>
              <a:rPr lang="en-US" altLang="ko-KR" dirty="0"/>
              <a:t>Replay</a:t>
            </a:r>
            <a:r>
              <a:rPr lang="ko-KR" altLang="en-US" dirty="0"/>
              <a:t>를 계산 복잡도가 높고 퀄리티가 좋은 다른 렌더링 방식으로 다시 렌더링해서 동영상 파일로 저장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11EDCA-0FEE-22BE-FBD2-A146CC626421}"/>
              </a:ext>
            </a:extLst>
          </p:cNvPr>
          <p:cNvSpPr/>
          <p:nvPr/>
        </p:nvSpPr>
        <p:spPr>
          <a:xfrm>
            <a:off x="6712345" y="1682085"/>
            <a:ext cx="4349663" cy="2461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FE77CD-37E3-C4F6-B925-5737EB990908}"/>
              </a:ext>
            </a:extLst>
          </p:cNvPr>
          <p:cNvSpPr/>
          <p:nvPr/>
        </p:nvSpPr>
        <p:spPr>
          <a:xfrm>
            <a:off x="8907143" y="1926064"/>
            <a:ext cx="1839433" cy="2100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57560F-AAEA-4C99-1EB1-05A312B4A27C}"/>
              </a:ext>
            </a:extLst>
          </p:cNvPr>
          <p:cNvSpPr txBox="1"/>
          <p:nvPr/>
        </p:nvSpPr>
        <p:spPr>
          <a:xfrm>
            <a:off x="8963850" y="2036004"/>
            <a:ext cx="196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Resolution</a:t>
            </a:r>
            <a:r>
              <a:rPr lang="ko-KR" altLang="en-US" dirty="0"/>
              <a:t> </a:t>
            </a:r>
            <a:r>
              <a:rPr lang="en-US" altLang="ko-KR" dirty="0"/>
              <a:t>: 4k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47A157-F3C0-57F5-54FC-E8E5C7ECA14A}"/>
              </a:ext>
            </a:extLst>
          </p:cNvPr>
          <p:cNvSpPr txBox="1"/>
          <p:nvPr/>
        </p:nvSpPr>
        <p:spPr>
          <a:xfrm>
            <a:off x="8963850" y="2371843"/>
            <a:ext cx="15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FPS</a:t>
            </a:r>
            <a:r>
              <a:rPr lang="ko-KR" altLang="en-US" dirty="0"/>
              <a:t> </a:t>
            </a:r>
            <a:r>
              <a:rPr lang="en-US" altLang="ko-KR" dirty="0"/>
              <a:t>: 120fps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976EDD-58C0-C4CB-3F51-1B5995A78F27}"/>
              </a:ext>
            </a:extLst>
          </p:cNvPr>
          <p:cNvSpPr txBox="1"/>
          <p:nvPr/>
        </p:nvSpPr>
        <p:spPr>
          <a:xfrm>
            <a:off x="8939041" y="2714718"/>
            <a:ext cx="183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Method:</a:t>
            </a:r>
            <a:r>
              <a:rPr lang="ko-KR" altLang="en-US" dirty="0"/>
              <a:t> </a:t>
            </a:r>
            <a:r>
              <a:rPr lang="en-US" altLang="ko-KR" dirty="0" err="1"/>
              <a:t>ReSTIR</a:t>
            </a:r>
            <a:r>
              <a:rPr lang="en-US" altLang="ko-KR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01D15B-7D68-90BE-82E8-1472D33D9A22}"/>
              </a:ext>
            </a:extLst>
          </p:cNvPr>
          <p:cNvSpPr/>
          <p:nvPr/>
        </p:nvSpPr>
        <p:spPr>
          <a:xfrm>
            <a:off x="9020557" y="3084050"/>
            <a:ext cx="758456" cy="7886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녹화</a:t>
            </a:r>
            <a:endParaRPr lang="en-US" altLang="ko-KR" dirty="0"/>
          </a:p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1AF15A-DF13-5D76-3431-3EF1D8ED89A3}"/>
              </a:ext>
            </a:extLst>
          </p:cNvPr>
          <p:cNvSpPr/>
          <p:nvPr/>
        </p:nvSpPr>
        <p:spPr>
          <a:xfrm>
            <a:off x="9883566" y="3087027"/>
            <a:ext cx="758456" cy="7886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녹화</a:t>
            </a:r>
            <a:endParaRPr lang="en-US" altLang="ko-KR" dirty="0"/>
          </a:p>
          <a:p>
            <a:pPr algn="ctr"/>
            <a:r>
              <a:rPr lang="ko-KR" altLang="en-US" dirty="0"/>
              <a:t>중단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95EE70-F388-9A6E-3BF7-DDF4A0CAE635}"/>
              </a:ext>
            </a:extLst>
          </p:cNvPr>
          <p:cNvSpPr/>
          <p:nvPr/>
        </p:nvSpPr>
        <p:spPr>
          <a:xfrm>
            <a:off x="7221233" y="2218408"/>
            <a:ext cx="482010" cy="522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ACD122-947A-E908-2ECE-0B7318F782AD}"/>
              </a:ext>
            </a:extLst>
          </p:cNvPr>
          <p:cNvCxnSpPr>
            <a:cxnSpLocks/>
          </p:cNvCxnSpPr>
          <p:nvPr/>
        </p:nvCxnSpPr>
        <p:spPr>
          <a:xfrm flipV="1">
            <a:off x="7462238" y="2936210"/>
            <a:ext cx="346207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4502564-E216-C0B2-A7F7-65FBD2750FC8}"/>
              </a:ext>
            </a:extLst>
          </p:cNvPr>
          <p:cNvCxnSpPr>
            <a:cxnSpLocks/>
          </p:cNvCxnSpPr>
          <p:nvPr/>
        </p:nvCxnSpPr>
        <p:spPr>
          <a:xfrm flipV="1">
            <a:off x="7487222" y="2741175"/>
            <a:ext cx="0" cy="7372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683C81-019B-DA2C-32ED-C0CD1F354873}"/>
              </a:ext>
            </a:extLst>
          </p:cNvPr>
          <p:cNvCxnSpPr>
            <a:cxnSpLocks/>
          </p:cNvCxnSpPr>
          <p:nvPr/>
        </p:nvCxnSpPr>
        <p:spPr>
          <a:xfrm flipH="1" flipV="1">
            <a:off x="7146806" y="2936210"/>
            <a:ext cx="283535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D2DA7B-8625-B30C-4E91-110074D354A5}"/>
              </a:ext>
            </a:extLst>
          </p:cNvPr>
          <p:cNvCxnSpPr>
            <a:cxnSpLocks/>
          </p:cNvCxnSpPr>
          <p:nvPr/>
        </p:nvCxnSpPr>
        <p:spPr>
          <a:xfrm flipV="1">
            <a:off x="7152035" y="3489111"/>
            <a:ext cx="346207" cy="173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B8664C3-B6F4-B9FC-67CB-8550A506363E}"/>
              </a:ext>
            </a:extLst>
          </p:cNvPr>
          <p:cNvCxnSpPr>
            <a:cxnSpLocks/>
          </p:cNvCxnSpPr>
          <p:nvPr/>
        </p:nvCxnSpPr>
        <p:spPr>
          <a:xfrm flipH="1" flipV="1">
            <a:off x="7423165" y="3486920"/>
            <a:ext cx="220388" cy="184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BF452C9-E565-73CB-E628-AB926744266A}"/>
              </a:ext>
            </a:extLst>
          </p:cNvPr>
          <p:cNvCxnSpPr>
            <a:cxnSpLocks/>
          </p:cNvCxnSpPr>
          <p:nvPr/>
        </p:nvCxnSpPr>
        <p:spPr>
          <a:xfrm flipV="1">
            <a:off x="7753212" y="2294659"/>
            <a:ext cx="243075" cy="9142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래픽 38" descr="토끼">
            <a:extLst>
              <a:ext uri="{FF2B5EF4-FFF2-40B4-BE49-F238E27FC236}">
                <a16:creationId xmlns:a16="http://schemas.microsoft.com/office/drawing/2014/main" id="{EC71577F-B65A-C83A-576D-63FC87B4B4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6576" y="2436913"/>
            <a:ext cx="1736177" cy="17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180C7-0DB5-AA2F-E3C1-FAB7EA92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기술의 활용방안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380ED-6710-42F5-0C96-EE4EF5F93AD8}"/>
              </a:ext>
            </a:extLst>
          </p:cNvPr>
          <p:cNvSpPr txBox="1"/>
          <p:nvPr/>
        </p:nvSpPr>
        <p:spPr>
          <a:xfrm>
            <a:off x="3881916" y="2771473"/>
            <a:ext cx="2169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YouTube Shorts </a:t>
            </a:r>
            <a:r>
              <a:rPr lang="ko-KR" altLang="en-US" dirty="0"/>
              <a:t>같이</a:t>
            </a:r>
            <a:r>
              <a:rPr lang="en-US" altLang="ko-KR" dirty="0"/>
              <a:t> </a:t>
            </a:r>
            <a:r>
              <a:rPr lang="ko-KR" altLang="en-US" dirty="0"/>
              <a:t>자신의 플레이를</a:t>
            </a:r>
            <a:endParaRPr lang="en-US" altLang="ko-KR" dirty="0"/>
          </a:p>
          <a:p>
            <a:r>
              <a:rPr lang="ko-KR" altLang="en-US" dirty="0"/>
              <a:t>다른 유저들에게</a:t>
            </a:r>
            <a:endParaRPr lang="en-US" altLang="ko-KR" dirty="0"/>
          </a:p>
          <a:p>
            <a:r>
              <a:rPr lang="ko-KR" altLang="en-US" dirty="0"/>
              <a:t>자랑하는 용도로 </a:t>
            </a:r>
            <a:endParaRPr lang="en-US" altLang="ko-KR" dirty="0"/>
          </a:p>
          <a:p>
            <a:r>
              <a:rPr lang="ko-KR" altLang="en-US" dirty="0"/>
              <a:t>활용</a:t>
            </a:r>
          </a:p>
        </p:txBody>
      </p:sp>
      <p:pic>
        <p:nvPicPr>
          <p:cNvPr id="7" name="그림 6" descr="실외, 나무, 사람, 산이(가) 표시된 사진&#10;&#10;자동 생성된 설명">
            <a:extLst>
              <a:ext uri="{FF2B5EF4-FFF2-40B4-BE49-F238E27FC236}">
                <a16:creationId xmlns:a16="http://schemas.microsoft.com/office/drawing/2014/main" id="{7DA7BE35-D57B-9268-77A4-50F891E6BE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11085"/>
            <a:ext cx="5455980" cy="3635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96235-4CA8-360B-2AE3-F8840AEA6562}"/>
              </a:ext>
            </a:extLst>
          </p:cNvPr>
          <p:cNvSpPr txBox="1"/>
          <p:nvPr/>
        </p:nvSpPr>
        <p:spPr>
          <a:xfrm>
            <a:off x="6096000" y="5380672"/>
            <a:ext cx="2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언차티드</a:t>
            </a:r>
            <a:r>
              <a:rPr lang="en-US" altLang="ko-KR" dirty="0"/>
              <a:t>4(2016)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B5871-548D-7AAF-1C92-513F97FCEC87}"/>
              </a:ext>
            </a:extLst>
          </p:cNvPr>
          <p:cNvSpPr txBox="1"/>
          <p:nvPr/>
        </p:nvSpPr>
        <p:spPr>
          <a:xfrm>
            <a:off x="8634608" y="5372915"/>
            <a:ext cx="2917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게임에서 그래픽적으로 인상적인 부분을</a:t>
            </a:r>
            <a:endParaRPr lang="en-US" altLang="ko-KR" dirty="0"/>
          </a:p>
          <a:p>
            <a:r>
              <a:rPr lang="ko-KR" altLang="en-US" dirty="0"/>
              <a:t>동영상으로 소장하는 용도로 활용</a:t>
            </a:r>
            <a:endParaRPr lang="en-US" altLang="ko-KR" dirty="0"/>
          </a:p>
        </p:txBody>
      </p:sp>
      <p:pic>
        <p:nvPicPr>
          <p:cNvPr id="3" name="GTA">
            <a:hlinkClick r:id="" action="ppaction://media"/>
            <a:extLst>
              <a:ext uri="{FF2B5EF4-FFF2-40B4-BE49-F238E27FC236}">
                <a16:creationId xmlns:a16="http://schemas.microsoft.com/office/drawing/2014/main" id="{A991FDDD-319C-B7E3-8B24-1C716EB8B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899" y="1772352"/>
            <a:ext cx="2313467" cy="40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9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D30B8-AB3B-5F0F-1B97-A21AD455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기술의 동작과정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767C1B78-C1E5-20E2-5B16-943A084C8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322514"/>
              </p:ext>
            </p:extLst>
          </p:nvPr>
        </p:nvGraphicFramePr>
        <p:xfrm>
          <a:off x="2278185" y="3557953"/>
          <a:ext cx="8127999" cy="2037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8772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8191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91950406"/>
                    </a:ext>
                  </a:extLst>
                </a:gridCol>
              </a:tblGrid>
              <a:tr h="20377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Step1. </a:t>
                      </a:r>
                      <a:r>
                        <a:rPr lang="ko-KR" altLang="en-US" dirty="0"/>
                        <a:t>특정 구간의 플레이 데이터 추출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Step2.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추출한 플레이 데이터를 계산 복잡도가 높고 퀄리티가 뛰어난 렌더링 알고리즘을 사용해서 재 렌더링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Step3. </a:t>
                      </a:r>
                      <a:r>
                        <a:rPr lang="ko-KR" altLang="en-US" sz="1800" b="0" dirty="0"/>
                        <a:t>재 </a:t>
                      </a:r>
                      <a:r>
                        <a:rPr lang="ko-KR" altLang="en-US" sz="1800" b="0" dirty="0" err="1"/>
                        <a:t>렌더링되는</a:t>
                      </a:r>
                      <a:r>
                        <a:rPr lang="ko-KR" altLang="en-US" sz="1800" b="0" dirty="0"/>
                        <a:t> 프레임들을 동영상 포맷으로 </a:t>
                      </a:r>
                      <a:r>
                        <a:rPr lang="en-US" altLang="ko-KR" sz="1800" b="0" dirty="0"/>
                        <a:t>Encoding</a:t>
                      </a:r>
                      <a:endParaRPr lang="ko-KR" altLang="en-US" dirty="0"/>
                    </a:p>
                  </a:txBody>
                  <a:tcPr>
                    <a:solidFill>
                      <a:srgbClr val="C9DA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77287"/>
                  </a:ext>
                </a:extLst>
              </a:tr>
            </a:tbl>
          </a:graphicData>
        </a:graphic>
      </p:graphicFrame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FE0FE37-76B2-8AA1-A510-3069BB119B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470" y="1849645"/>
            <a:ext cx="2018838" cy="1447469"/>
          </a:xfrm>
          <a:prstGeom prst="rect">
            <a:avLst/>
          </a:prstGeom>
        </p:spPr>
      </p:pic>
      <p:pic>
        <p:nvPicPr>
          <p:cNvPr id="6" name="그림 5" descr="다른, 여러개이(가) 표시된 사진&#10;&#10;자동 생성된 설명">
            <a:extLst>
              <a:ext uri="{FF2B5EF4-FFF2-40B4-BE49-F238E27FC236}">
                <a16:creationId xmlns:a16="http://schemas.microsoft.com/office/drawing/2014/main" id="{E881736A-8A8A-3C74-338D-901AE38A7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1" b="-1"/>
          <a:stretch/>
        </p:blipFill>
        <p:spPr>
          <a:xfrm>
            <a:off x="5012078" y="1659360"/>
            <a:ext cx="1107830" cy="1768174"/>
          </a:xfrm>
          <a:prstGeom prst="rect">
            <a:avLst/>
          </a:prstGeom>
        </p:spPr>
      </p:pic>
      <p:pic>
        <p:nvPicPr>
          <p:cNvPr id="7" name="그림 6" descr="다른, 여러개이(가) 표시된 사진&#10;&#10;자동 생성된 설명">
            <a:extLst>
              <a:ext uri="{FF2B5EF4-FFF2-40B4-BE49-F238E27FC236}">
                <a16:creationId xmlns:a16="http://schemas.microsoft.com/office/drawing/2014/main" id="{74774D54-FC12-139F-BCEA-B54DBAD756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47"/>
          <a:stretch/>
        </p:blipFill>
        <p:spPr>
          <a:xfrm>
            <a:off x="6530678" y="1677405"/>
            <a:ext cx="1113295" cy="176817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B973518-C4F7-1C23-3106-DAC17D561E81}"/>
              </a:ext>
            </a:extLst>
          </p:cNvPr>
          <p:cNvSpPr/>
          <p:nvPr/>
        </p:nvSpPr>
        <p:spPr>
          <a:xfrm>
            <a:off x="6153693" y="2362199"/>
            <a:ext cx="376985" cy="662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75EE539-3F65-C3FC-C546-1DC77E187D1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245" y="1685558"/>
            <a:ext cx="1715778" cy="17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9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56CC8-BCA0-D36C-14AB-451283F6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현재까지의 진척상황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A4BC9-1399-9824-7ADF-4629A99E7E5F}"/>
              </a:ext>
            </a:extLst>
          </p:cNvPr>
          <p:cNvSpPr txBox="1"/>
          <p:nvPr/>
        </p:nvSpPr>
        <p:spPr>
          <a:xfrm>
            <a:off x="1447800" y="1428750"/>
            <a:ext cx="348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진척</a:t>
            </a:r>
            <a:r>
              <a:rPr lang="en-US" altLang="ko-KR" dirty="0"/>
              <a:t>1. </a:t>
            </a:r>
            <a:r>
              <a:rPr lang="ko-KR" altLang="en-US" dirty="0"/>
              <a:t>게임 플레이 녹화부분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4B2DFE-D0FD-5516-B91E-5CF00CE607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24" y="2278781"/>
            <a:ext cx="3556590" cy="214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DC8B8E-466A-F11E-DB85-88D82D29F6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478" y="1398079"/>
            <a:ext cx="2928292" cy="32295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617404-A7C0-C838-6D45-A7394DC41F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234" y="2047848"/>
            <a:ext cx="3958944" cy="237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6A966-A534-2B3C-F1FD-1FED8738BE0E}"/>
              </a:ext>
            </a:extLst>
          </p:cNvPr>
          <p:cNvSpPr txBox="1"/>
          <p:nvPr/>
        </p:nvSpPr>
        <p:spPr>
          <a:xfrm>
            <a:off x="4636478" y="4727303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녹화파일</a:t>
            </a:r>
            <a:r>
              <a:rPr lang="en-US" altLang="ko-KR" dirty="0"/>
              <a:t>(.replay) </a:t>
            </a:r>
            <a:r>
              <a:rPr lang="ko-KR" altLang="en-US" dirty="0"/>
              <a:t>리스트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31239-32F5-B575-608C-674F59367C3B}"/>
              </a:ext>
            </a:extLst>
          </p:cNvPr>
          <p:cNvSpPr txBox="1"/>
          <p:nvPr/>
        </p:nvSpPr>
        <p:spPr>
          <a:xfrm>
            <a:off x="1078524" y="4627657"/>
            <a:ext cx="17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녹화 시작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2F4E5-8243-D815-1524-7FA8807A19F5}"/>
              </a:ext>
            </a:extLst>
          </p:cNvPr>
          <p:cNvSpPr txBox="1"/>
          <p:nvPr/>
        </p:nvSpPr>
        <p:spPr>
          <a:xfrm>
            <a:off x="7932234" y="4542637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녹화파일을 선택하는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E479F3-5653-6356-3D5E-838EA85A8617}"/>
              </a:ext>
            </a:extLst>
          </p:cNvPr>
          <p:cNvSpPr txBox="1"/>
          <p:nvPr/>
        </p:nvSpPr>
        <p:spPr>
          <a:xfrm>
            <a:off x="1140524" y="5459921"/>
            <a:ext cx="1026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언리얼이</a:t>
            </a:r>
            <a:r>
              <a:rPr lang="ko-KR" altLang="en-US" dirty="0"/>
              <a:t> 제공하는 </a:t>
            </a:r>
            <a:r>
              <a:rPr lang="en-US" altLang="ko-KR" dirty="0"/>
              <a:t>Demo Net Driver</a:t>
            </a:r>
            <a:r>
              <a:rPr lang="ko-KR" altLang="en-US" dirty="0"/>
              <a:t>기능을 활용해서 특정 구간의 게임 플레이 기록을 저용량의 파일로 저장하고 다시 재생하는 기능 구현 완료</a:t>
            </a:r>
          </a:p>
        </p:txBody>
      </p:sp>
    </p:spTree>
    <p:extLst>
      <p:ext uri="{BB962C8B-B14F-4D97-AF65-F5344CB8AC3E}">
        <p14:creationId xmlns:p14="http://schemas.microsoft.com/office/powerpoint/2010/main" val="381411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2E0AD3-D378-513C-955A-6FCC573352A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현재까지의 진척상황</a:t>
            </a:r>
            <a:r>
              <a:rPr lang="en-US" altLang="ko-KR" dirty="0"/>
              <a:t>(</a:t>
            </a:r>
            <a:r>
              <a:rPr lang="ko-KR" altLang="en-US" dirty="0"/>
              <a:t>동영상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8C81E-B709-1D98-F261-E58A63C16D8E}"/>
              </a:ext>
            </a:extLst>
          </p:cNvPr>
          <p:cNvSpPr txBox="1"/>
          <p:nvPr/>
        </p:nvSpPr>
        <p:spPr>
          <a:xfrm>
            <a:off x="2370083" y="4892565"/>
            <a:ext cx="312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Replay </a:t>
            </a:r>
            <a:r>
              <a:rPr lang="ko-KR" altLang="en-US" dirty="0"/>
              <a:t>기록과정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E9922-23D3-3EC2-321F-6E4EB0C303A9}"/>
              </a:ext>
            </a:extLst>
          </p:cNvPr>
          <p:cNvSpPr txBox="1"/>
          <p:nvPr/>
        </p:nvSpPr>
        <p:spPr>
          <a:xfrm>
            <a:off x="8261131" y="4892565"/>
            <a:ext cx="312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Replay</a:t>
            </a:r>
            <a:r>
              <a:rPr lang="ko-KR" altLang="en-US" dirty="0"/>
              <a:t> 재생과정</a:t>
            </a:r>
          </a:p>
        </p:txBody>
      </p: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6A81F21A-7162-A373-4140-376820385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3661" y="1428749"/>
            <a:ext cx="5292339" cy="3248354"/>
          </a:xfrm>
          <a:prstGeom prst="rect">
            <a:avLst/>
          </a:prstGeom>
        </p:spPr>
      </p:pic>
      <p:pic>
        <p:nvPicPr>
          <p:cNvPr id="3" name="Replay">
            <a:hlinkClick r:id="" action="ppaction://media"/>
            <a:extLst>
              <a:ext uri="{FF2B5EF4-FFF2-40B4-BE49-F238E27FC236}">
                <a16:creationId xmlns:a16="http://schemas.microsoft.com/office/drawing/2014/main" id="{2BA8DABF-94C3-0A12-2D91-F916D50367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63939" y="1428749"/>
            <a:ext cx="5292339" cy="3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56CC8-BCA0-D36C-14AB-451283F6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현재까지의 진척상황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431AF-A992-F1BC-C7D6-79E337932C63}"/>
              </a:ext>
            </a:extLst>
          </p:cNvPr>
          <p:cNvSpPr txBox="1"/>
          <p:nvPr/>
        </p:nvSpPr>
        <p:spPr>
          <a:xfrm>
            <a:off x="1447800" y="1428750"/>
            <a:ext cx="652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진척</a:t>
            </a:r>
            <a:r>
              <a:rPr lang="en-US" altLang="ko-KR" dirty="0"/>
              <a:t>2. </a:t>
            </a:r>
            <a:r>
              <a:rPr lang="ko-KR" altLang="en-US" dirty="0"/>
              <a:t>계산 복잡도가 높은 알고리즘을 사용한 재 렌더링</a:t>
            </a:r>
          </a:p>
        </p:txBody>
      </p:sp>
      <p:pic>
        <p:nvPicPr>
          <p:cNvPr id="6" name="그림 5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06CE3B2C-710E-B6E9-0EA9-30A706BA7F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520" y="1843453"/>
            <a:ext cx="4143447" cy="2798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3E3FFE-74B5-7254-6E3F-DA10F0B16508}"/>
              </a:ext>
            </a:extLst>
          </p:cNvPr>
          <p:cNvSpPr txBox="1"/>
          <p:nvPr/>
        </p:nvSpPr>
        <p:spPr>
          <a:xfrm>
            <a:off x="859520" y="4642338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타겟 논문</a:t>
            </a:r>
            <a:r>
              <a:rPr lang="en-US" altLang="ko-KR" dirty="0"/>
              <a:t>: </a:t>
            </a:r>
            <a:r>
              <a:rPr lang="en-US" altLang="ko-KR" dirty="0" err="1"/>
              <a:t>ReSTIR</a:t>
            </a:r>
            <a:r>
              <a:rPr lang="en-US" altLang="ko-KR" dirty="0"/>
              <a:t> GI(2021)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254C9-B4A1-9502-2A51-66A9424F7FB7}"/>
              </a:ext>
            </a:extLst>
          </p:cNvPr>
          <p:cNvSpPr txBox="1"/>
          <p:nvPr/>
        </p:nvSpPr>
        <p:spPr>
          <a:xfrm>
            <a:off x="815027" y="5011670"/>
            <a:ext cx="5075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ReSTIR</a:t>
            </a:r>
            <a:r>
              <a:rPr lang="en-US" altLang="ko-KR" dirty="0"/>
              <a:t> GI: </a:t>
            </a:r>
            <a:r>
              <a:rPr lang="ko-KR" altLang="en-US" dirty="0"/>
              <a:t>과거 픽셀정보와 주변 픽셀정보를 샘플 후보로 재사용해서 </a:t>
            </a:r>
            <a:r>
              <a:rPr lang="en-US" altLang="ko-KR" dirty="0" err="1"/>
              <a:t>PathTracing</a:t>
            </a:r>
            <a:r>
              <a:rPr lang="ko-KR" altLang="en-US" dirty="0"/>
              <a:t>알고리즘의 수렴도를 개선한 알고리즘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논문은 </a:t>
            </a:r>
            <a:r>
              <a:rPr lang="ko-KR" altLang="en-US" dirty="0" err="1"/>
              <a:t>계산복잡도로</a:t>
            </a:r>
            <a:r>
              <a:rPr lang="ko-KR" altLang="en-US" dirty="0"/>
              <a:t> 인해 픽셀당 샘플 수를 </a:t>
            </a:r>
            <a:r>
              <a:rPr lang="en-US" altLang="ko-KR" dirty="0"/>
              <a:t>1</a:t>
            </a:r>
            <a:r>
              <a:rPr lang="ko-KR" altLang="en-US" dirty="0"/>
              <a:t>로 제한했지만</a:t>
            </a:r>
            <a:r>
              <a:rPr lang="en-US" altLang="ko-KR" dirty="0"/>
              <a:t>. </a:t>
            </a:r>
            <a:r>
              <a:rPr lang="ko-KR" altLang="en-US" dirty="0"/>
              <a:t>본 프로젝트에서는 충분한 샘플 수를 사용할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439457-DB19-F8F1-1F20-287D5C57DA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871" y="1843453"/>
            <a:ext cx="2742637" cy="4253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BB102E-80EF-E145-CB5D-6D3053B0EF9A}"/>
              </a:ext>
            </a:extLst>
          </p:cNvPr>
          <p:cNvSpPr txBox="1"/>
          <p:nvPr/>
        </p:nvSpPr>
        <p:spPr>
          <a:xfrm>
            <a:off x="8941532" y="1798082"/>
            <a:ext cx="3073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Nvidia</a:t>
            </a:r>
            <a:r>
              <a:rPr lang="ko-KR" altLang="en-US" dirty="0"/>
              <a:t>의 </a:t>
            </a:r>
            <a:r>
              <a:rPr lang="en-US" altLang="ko-KR" dirty="0" err="1"/>
              <a:t>NvRTX</a:t>
            </a:r>
            <a:r>
              <a:rPr lang="ko-KR" altLang="en-US" dirty="0" err="1"/>
              <a:t>레포지토리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Nvidia</a:t>
            </a:r>
            <a:r>
              <a:rPr lang="ko-KR" altLang="en-US" dirty="0"/>
              <a:t>연구진들이 </a:t>
            </a:r>
            <a:endParaRPr lang="en-US" altLang="ko-KR" dirty="0"/>
          </a:p>
          <a:p>
            <a:r>
              <a:rPr lang="ko-KR" altLang="en-US" dirty="0"/>
              <a:t>아직 </a:t>
            </a:r>
            <a:r>
              <a:rPr lang="ko-KR" altLang="en-US" dirty="0" err="1"/>
              <a:t>언리얼엔진에</a:t>
            </a:r>
            <a:endParaRPr lang="en-US" altLang="ko-KR" dirty="0"/>
          </a:p>
          <a:p>
            <a:r>
              <a:rPr lang="ko-KR" altLang="en-US" dirty="0"/>
              <a:t>적용되지 않은</a:t>
            </a:r>
            <a:endParaRPr lang="en-US" altLang="ko-KR" dirty="0"/>
          </a:p>
          <a:p>
            <a:r>
              <a:rPr lang="ko-KR" altLang="en-US" dirty="0"/>
              <a:t>실험적인 그래픽 기술들을</a:t>
            </a:r>
            <a:endParaRPr lang="en-US" altLang="ko-KR" dirty="0"/>
          </a:p>
          <a:p>
            <a:r>
              <a:rPr lang="ko-KR" altLang="en-US" dirty="0"/>
              <a:t>연구하는 </a:t>
            </a:r>
            <a:r>
              <a:rPr lang="ko-KR" altLang="en-US" dirty="0" err="1"/>
              <a:t>레포지토리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프로젝트에서는</a:t>
            </a:r>
            <a:endParaRPr lang="en-US" altLang="ko-KR" dirty="0"/>
          </a:p>
          <a:p>
            <a:r>
              <a:rPr lang="en-US" altLang="ko-KR" dirty="0" err="1"/>
              <a:t>NvRTX</a:t>
            </a:r>
            <a:r>
              <a:rPr lang="en-US" altLang="ko-KR" dirty="0"/>
              <a:t>-Caustics</a:t>
            </a:r>
          </a:p>
          <a:p>
            <a:r>
              <a:rPr lang="ko-KR" altLang="en-US" dirty="0" err="1"/>
              <a:t>브랜치</a:t>
            </a:r>
            <a:r>
              <a:rPr lang="ko-KR" altLang="en-US" dirty="0"/>
              <a:t> 코드를 빌드 후 </a:t>
            </a:r>
            <a:r>
              <a:rPr lang="ko-KR" altLang="en-US" dirty="0" err="1"/>
              <a:t>구현되어있는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ReSTIR</a:t>
            </a:r>
            <a:r>
              <a:rPr lang="en-US" altLang="ko-KR" dirty="0"/>
              <a:t> GI</a:t>
            </a:r>
            <a:r>
              <a:rPr lang="ko-KR" altLang="en-US" dirty="0"/>
              <a:t>알고리즘을 사용합니다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251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B2D50AE-12E5-AA18-D314-1794B87C4ADA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현재까지의 진척상황</a:t>
            </a:r>
            <a:r>
              <a:rPr lang="en-US" altLang="ko-KR" dirty="0"/>
              <a:t>(</a:t>
            </a:r>
            <a:r>
              <a:rPr lang="ko-KR" altLang="en-US" dirty="0"/>
              <a:t>동영상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1B85B-1862-59F1-E271-54E9D67964F5}"/>
              </a:ext>
            </a:extLst>
          </p:cNvPr>
          <p:cNvSpPr txBox="1"/>
          <p:nvPr/>
        </p:nvSpPr>
        <p:spPr>
          <a:xfrm>
            <a:off x="4078014" y="6411310"/>
            <a:ext cx="558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Rasterization/ </a:t>
            </a:r>
            <a:r>
              <a:rPr lang="en-US" altLang="ko-KR" dirty="0" err="1"/>
              <a:t>ReSTIR</a:t>
            </a:r>
            <a:r>
              <a:rPr lang="en-US" altLang="ko-KR" dirty="0"/>
              <a:t> GI </a:t>
            </a:r>
            <a:r>
              <a:rPr lang="ko-KR" altLang="en-US" dirty="0"/>
              <a:t>런타임 전환 동영상</a:t>
            </a:r>
          </a:p>
        </p:txBody>
      </p:sp>
      <p:pic>
        <p:nvPicPr>
          <p:cNvPr id="2" name="ReSTIROnOFF">
            <a:hlinkClick r:id="" action="ppaction://media"/>
            <a:extLst>
              <a:ext uri="{FF2B5EF4-FFF2-40B4-BE49-F238E27FC236}">
                <a16:creationId xmlns:a16="http://schemas.microsoft.com/office/drawing/2014/main" id="{BF67541B-4EC0-C41F-C35E-1E4978CC4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705" y="1428750"/>
            <a:ext cx="7804336" cy="47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7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BBD852A8A6CBA4B882FCB5E9DCC3538" ma:contentTypeVersion="2" ma:contentTypeDescription="새 문서를 만듭니다." ma:contentTypeScope="" ma:versionID="e2dd12031f470b4c3d0d8c2f56280cf2">
  <xsd:schema xmlns:xsd="http://www.w3.org/2001/XMLSchema" xmlns:xs="http://www.w3.org/2001/XMLSchema" xmlns:p="http://schemas.microsoft.com/office/2006/metadata/properties" xmlns:ns3="16e54057-9194-47d6-9a21-23295c7e4e69" targetNamespace="http://schemas.microsoft.com/office/2006/metadata/properties" ma:root="true" ma:fieldsID="7b295358d2615e7c2c05f88abe172ffb" ns3:_="">
    <xsd:import namespace="16e54057-9194-47d6-9a21-23295c7e4e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54057-9194-47d6-9a21-23295c7e4e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5493BA-82F1-4D75-A74E-4303970079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e54057-9194-47d6-9a21-23295c7e4e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88401F-7710-439B-9DE5-8FA5972394F6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6e54057-9194-47d6-9a21-23295c7e4e6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2319E34-7E16-419C-A5D5-A6F8476738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1593</TotalTime>
  <Words>554</Words>
  <Application>Microsoft Office PowerPoint</Application>
  <PresentationFormat>와이드스크린</PresentationFormat>
  <Paragraphs>79</Paragraphs>
  <Slides>14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Franklin Gothic Book</vt:lpstr>
      <vt:lpstr>자르기</vt:lpstr>
      <vt:lpstr>고 퀄리티 게임 영상 녹화 기술 </vt:lpstr>
      <vt:lpstr>프로젝트 목적</vt:lpstr>
      <vt:lpstr>주제: 고 퀄리티 게임영상 녹화기술</vt:lpstr>
      <vt:lpstr>기술의 활용방안</vt:lpstr>
      <vt:lpstr>기술의 동작과정</vt:lpstr>
      <vt:lpstr>현재까지의 진척상황</vt:lpstr>
      <vt:lpstr>PowerPoint 프레젠테이션</vt:lpstr>
      <vt:lpstr>현재까지의 진척상황</vt:lpstr>
      <vt:lpstr>PowerPoint 프레젠테이션</vt:lpstr>
      <vt:lpstr>현재까지의 진척상황</vt:lpstr>
      <vt:lpstr>PowerPoint 프레젠테이션</vt:lpstr>
      <vt:lpstr>기말발표까지 할 것1(구현 보완)</vt:lpstr>
      <vt:lpstr>기말발표까지 할 것2(추가 개발)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Tracing</dc:title>
  <dc:creator>윤태웅</dc:creator>
  <cp:lastModifiedBy>윤태웅</cp:lastModifiedBy>
  <cp:revision>77</cp:revision>
  <dcterms:created xsi:type="dcterms:W3CDTF">2022-10-08T07:08:44Z</dcterms:created>
  <dcterms:modified xsi:type="dcterms:W3CDTF">2022-12-01T09:26:44Z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0x0101004BBD852A8A6CBA4B882FCB5E9DCC3538</vt:lpwstr>
  </property>
</Properties>
</file>